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7" r:id="rId6"/>
    <p:sldId id="262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85528B-E8C8-44EA-A608-E281D1776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1B6743-24D2-4B81-BFB4-9F2F31EE2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855694-5248-4789-AEFA-E5A4FC53AF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64FD27-32C2-4F30-85E5-7DC748D056E3}" type="datetimeFigureOut">
              <a:rPr lang="pt-BR" smtClean="0"/>
              <a:t>13/02/2021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F8C757-3975-440C-8A84-A92694107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12469C-8F34-43F9-BA4E-4855BC885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BDAE9C-18D5-42E3-AB78-465870128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05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3C7FAD-C392-448F-8311-57F0093CA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33A7D7F-036A-4D01-9C72-D5E069A6F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BE8B8D-9993-4624-97DC-383ED95CAA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64FD27-32C2-4F30-85E5-7DC748D056E3}" type="datetimeFigureOut">
              <a:rPr lang="pt-BR" smtClean="0"/>
              <a:t>13/02/2021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17F791-1111-44CB-98C6-889CDFCB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9A6C75-14F1-45CC-A7A1-19D9016D1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BDAE9C-18D5-42E3-AB78-465870128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71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F30FC4E-10CC-4EC5-ABA5-7AA5995297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382D959-0B2B-40F8-8C72-1A77C70B7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E38C9D-E68E-4F11-867E-93316F6950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64FD27-32C2-4F30-85E5-7DC748D056E3}" type="datetimeFigureOut">
              <a:rPr lang="pt-BR" smtClean="0"/>
              <a:t>13/02/2021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BDB6AB-8EB0-4AD5-8C55-738638D20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0BC797-D47F-41CF-A855-3EC420573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BDAE9C-18D5-42E3-AB78-465870128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587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466B3F-A48D-43F8-B588-2D436B080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9316"/>
            <a:ext cx="874637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CEA3BA-918B-4A8C-BFBA-39FBF8D55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9144"/>
            <a:ext cx="10515600" cy="41580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8AB16D-AD64-40E4-9CC4-AD327B10BB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64FD27-32C2-4F30-85E5-7DC748D056E3}" type="datetimeFigureOut">
              <a:rPr lang="pt-BR" smtClean="0"/>
              <a:t>13/02/2021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8C0CCD-5F31-4AA9-B828-F97BAE5DC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B57A2E-32E8-41B3-ACF5-343CADC64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BDAE9C-18D5-42E3-AB78-465870128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03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91B22-68B9-44B7-A6AB-DCE043EEE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7643213-531D-4B54-A9E7-97348238B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1264FC-2BB2-4175-BC6A-2807C26F4F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64FD27-32C2-4F30-85E5-7DC748D056E3}" type="datetimeFigureOut">
              <a:rPr lang="pt-BR" smtClean="0"/>
              <a:t>13/02/2021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D332EF-FD65-480B-8D9B-88597BC41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013160-AB69-4F5D-B12D-88A58AE53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BDAE9C-18D5-42E3-AB78-465870128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72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1F7E4E-1F93-45A5-B2ED-55C2E70D3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325B44-8449-444F-AA9C-2CB7BF675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4804F0A-8421-4E2B-A007-FD1D5DC1B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0CFF43-E007-40C9-9E2D-39054FADC5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64FD27-32C2-4F30-85E5-7DC748D056E3}" type="datetimeFigureOut">
              <a:rPr lang="pt-BR" smtClean="0"/>
              <a:t>13/02/2021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93DF558-631E-4729-BD7B-90DF79E33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C5CB2C3-C050-4F36-BD15-DD19C16C9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BDAE9C-18D5-42E3-AB78-465870128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07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9FE691-A10B-48DF-AF45-2FC1E070D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D2FFF3D-D321-41B1-BAD5-A778E94A9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7303F90-D9FA-42B6-8221-FFBE62E08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5462C79-3F84-4182-AF4A-6E1B61F4BE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8E48C9A-CCD1-44E5-98F5-45C82B5182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4AC94A3-C2A0-4887-88C4-A6F4AF3983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64FD27-32C2-4F30-85E5-7DC748D056E3}" type="datetimeFigureOut">
              <a:rPr lang="pt-BR" smtClean="0"/>
              <a:t>13/02/2021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52515AD-FAEE-48BC-8528-5953198F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FC89B82-B026-41EE-BD8E-4386E923B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BDAE9C-18D5-42E3-AB78-465870128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486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FAB711-A109-4DAC-A840-A62D36D22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0150B2-14B4-4E3A-89C9-C73FCE23B0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64FD27-32C2-4F30-85E5-7DC748D056E3}" type="datetimeFigureOut">
              <a:rPr lang="pt-BR" smtClean="0"/>
              <a:t>13/02/2021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5BB4485-C046-43D7-B2A9-23D1CC6F3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4921962-6934-4294-8C0B-0EB051BDF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BDAE9C-18D5-42E3-AB78-465870128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1146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7AAA4D6-2E2E-4D8C-A882-3F4CAA5029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64FD27-32C2-4F30-85E5-7DC748D056E3}" type="datetimeFigureOut">
              <a:rPr lang="pt-BR" smtClean="0"/>
              <a:t>13/02/2021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C78E2D8-9C75-4087-B767-9BC09C4FE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1BBC70B-DB85-4444-8119-1E026970D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BDAE9C-18D5-42E3-AB78-465870128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073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D53509-A22C-4C41-A95D-C079983A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6168F1-F5C1-41F4-81E7-D9E6FDD7E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1DCE617-4ED3-44FB-86ED-16CA4D0F1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B0B654E-B82D-4169-A41A-8E12038A24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64FD27-32C2-4F30-85E5-7DC748D056E3}" type="datetimeFigureOut">
              <a:rPr lang="pt-BR" smtClean="0"/>
              <a:t>13/02/2021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3CF05B3-CA1C-42BF-A6C1-F8A9A2DFD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5A2B7C8-06CA-4962-9D06-125089F83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BDAE9C-18D5-42E3-AB78-465870128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38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F39639-FD18-4A3E-AF8C-C48FCF2E1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842264B-C925-4876-A9A3-BD02BFA9C8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2C8D885-BF43-4804-835B-86CB9F6F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E311668-4952-4CA1-B762-02102B27D4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64FD27-32C2-4F30-85E5-7DC748D056E3}" type="datetimeFigureOut">
              <a:rPr lang="pt-BR" smtClean="0"/>
              <a:t>13/02/2021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4AE2E6C-57F8-40AB-AF17-D06C4695A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BCDE3A7-FE77-4945-936B-05397D7A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BDAE9C-18D5-42E3-AB78-465870128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049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95FF0E8-009A-407C-B999-FCC6CE04F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4550"/>
            <a:ext cx="87463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FBA5FCD-59E6-4C85-81D3-6A45BD2A6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58865"/>
            <a:ext cx="10515600" cy="4158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1585855-E8E9-46D1-BC49-306736A88DF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17912" y="136526"/>
            <a:ext cx="1252452" cy="63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3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iotm3f.c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iotm3f.c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4E94E6-78FB-434F-B941-0EA74D96A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0885" y="3603171"/>
            <a:ext cx="9144000" cy="618718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hlinkClick r:id="rId2" action="ppaction://hlinkfile"/>
              </a:rPr>
              <a:t>iotm3f.cc</a:t>
            </a:r>
            <a:endParaRPr lang="pt-BR" sz="4000" b="1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2D05350-8353-4F11-9CD5-FCD36FBABF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0"/>
            <a:ext cx="6305550" cy="3603171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F6BB6C65-744C-498E-94CD-FFBC0EA509BA}"/>
              </a:ext>
            </a:extLst>
          </p:cNvPr>
          <p:cNvSpPr txBox="1">
            <a:spLocks/>
          </p:cNvSpPr>
          <p:nvPr/>
        </p:nvSpPr>
        <p:spPr>
          <a:xfrm>
            <a:off x="1150885" y="4674796"/>
            <a:ext cx="9890229" cy="14858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 algn="ctr"/>
            <a:r>
              <a:rPr lang="pt-BR" sz="4800" dirty="0"/>
              <a:t>TÍTULO -</a:t>
            </a:r>
            <a:r>
              <a:rPr lang="pt-BR" sz="4800" dirty="0">
                <a:solidFill>
                  <a:srgbClr val="FF0000"/>
                </a:solidFill>
              </a:rPr>
              <a:t> Arduino na IoT com PK1</a:t>
            </a:r>
          </a:p>
          <a:p>
            <a:r>
              <a:rPr lang="pt-BR" sz="4400" b="1" dirty="0"/>
              <a:t>    </a:t>
            </a:r>
            <a:r>
              <a:rPr lang="pt-BR" sz="4400" b="1" dirty="0">
                <a:solidFill>
                  <a:srgbClr val="FF0000"/>
                </a:solidFill>
              </a:rPr>
              <a:t>Professor Omar Branquinho</a:t>
            </a:r>
          </a:p>
          <a:p>
            <a:r>
              <a:rPr lang="pt-BR" sz="4400" dirty="0">
                <a:solidFill>
                  <a:srgbClr val="FF0000"/>
                </a:solidFill>
              </a:rPr>
              <a:t>  professor.omar.branquinho@gmail.com</a:t>
            </a:r>
          </a:p>
        </p:txBody>
      </p:sp>
    </p:spTree>
    <p:extLst>
      <p:ext uri="{BB962C8B-B14F-4D97-AF65-F5344CB8AC3E}">
        <p14:creationId xmlns:p14="http://schemas.microsoft.com/office/powerpoint/2010/main" val="101552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9DE64DE-6B6F-4C17-A907-2BDC8B4EA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8975" y="2079020"/>
            <a:ext cx="1924050" cy="229552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8E50AD0-7FFC-4E33-9210-6016B82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1. Para pensar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8BDD3F-2A21-4308-B475-AD591A126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4879"/>
            <a:ext cx="8839200" cy="4351338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rgbClr val="FF0000"/>
                </a:solidFill>
              </a:rPr>
              <a:t>Como usar o Arduino para IoT de forma estruturada? </a:t>
            </a:r>
          </a:p>
          <a:p>
            <a:r>
              <a:rPr lang="pt-BR" sz="3200" dirty="0">
                <a:solidFill>
                  <a:srgbClr val="FF0000"/>
                </a:solidFill>
              </a:rPr>
              <a:t>Será que existe um hardware para isto? </a:t>
            </a:r>
          </a:p>
          <a:p>
            <a:r>
              <a:rPr lang="pt-BR" sz="3200" dirty="0">
                <a:solidFill>
                  <a:srgbClr val="FF0000"/>
                </a:solidFill>
              </a:rPr>
              <a:t>Precisa entender de eletrônica?</a:t>
            </a:r>
          </a:p>
          <a:p>
            <a:endParaRPr lang="pt-BR" sz="3200" dirty="0"/>
          </a:p>
          <a:p>
            <a:endParaRPr lang="pt-BR" sz="32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0BD0961-D351-4F4D-8F45-28DA18F8E268}"/>
              </a:ext>
            </a:extLst>
          </p:cNvPr>
          <p:cNvSpPr/>
          <p:nvPr/>
        </p:nvSpPr>
        <p:spPr>
          <a:xfrm>
            <a:off x="10181800" y="2194879"/>
            <a:ext cx="1172000" cy="291548"/>
          </a:xfrm>
          <a:prstGeom prst="rect">
            <a:avLst/>
          </a:prstGeom>
          <a:solidFill>
            <a:srgbClr val="00B05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936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A75D3B62-CEA2-4476-903C-395FAFC20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8975" y="2079020"/>
            <a:ext cx="1924050" cy="229552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7B6BA9D-EB7B-4168-8AAE-06527C477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2. Objetivo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3150FB-308A-49F9-B15E-ADBAEB1D2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3366"/>
            <a:ext cx="8578040" cy="4573722"/>
          </a:xfrm>
        </p:spPr>
        <p:txBody>
          <a:bodyPr>
            <a:normAutofit/>
          </a:bodyPr>
          <a:lstStyle/>
          <a:p>
            <a:r>
              <a:rPr lang="pt-BR" sz="3600" dirty="0">
                <a:solidFill>
                  <a:srgbClr val="FF0000"/>
                </a:solidFill>
              </a:rPr>
              <a:t>Neste vídeo mostramos como usar o Arduino com sketch estruturado com a placa PK1 para começar a pensar em Internet das coisas, piscando os LEDs de forma sequencial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FEDD6BE-C3A6-497A-964E-81713762A9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7876" y="4374545"/>
            <a:ext cx="1665149" cy="2190357"/>
          </a:xfrm>
          <a:prstGeom prst="rect">
            <a:avLst/>
          </a:prstGeom>
        </p:spPr>
      </p:pic>
      <p:sp>
        <p:nvSpPr>
          <p:cNvPr id="7" name="Chave Esquerda 6">
            <a:extLst>
              <a:ext uri="{FF2B5EF4-FFF2-40B4-BE49-F238E27FC236}">
                <a16:creationId xmlns:a16="http://schemas.microsoft.com/office/drawing/2014/main" id="{AE225487-58AA-4D48-9638-EDADF9294ED9}"/>
              </a:ext>
            </a:extLst>
          </p:cNvPr>
          <p:cNvSpPr/>
          <p:nvPr/>
        </p:nvSpPr>
        <p:spPr>
          <a:xfrm>
            <a:off x="10138151" y="5510114"/>
            <a:ext cx="209725" cy="889233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47EF32D-5F93-4973-883A-6E080FA7F80A}"/>
              </a:ext>
            </a:extLst>
          </p:cNvPr>
          <p:cNvSpPr txBox="1"/>
          <p:nvPr/>
        </p:nvSpPr>
        <p:spPr>
          <a:xfrm>
            <a:off x="9242975" y="5754675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LEDs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4CC3A3AA-ECF3-4563-A92D-E533AA285C99}"/>
              </a:ext>
            </a:extLst>
          </p:cNvPr>
          <p:cNvSpPr/>
          <p:nvPr/>
        </p:nvSpPr>
        <p:spPr>
          <a:xfrm>
            <a:off x="10088975" y="2495669"/>
            <a:ext cx="1177443" cy="351049"/>
          </a:xfrm>
          <a:prstGeom prst="rect">
            <a:avLst/>
          </a:prstGeom>
          <a:solidFill>
            <a:srgbClr val="00B05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088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972EA5FC-681D-480B-8856-9D9CD6DB5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8975" y="2079020"/>
            <a:ext cx="1924050" cy="229552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7CF8945-F647-4EEB-95F3-6AB4CDD44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3. O que precisa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B60253-4043-4179-B46B-BDC512807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8572"/>
            <a:ext cx="8746375" cy="435133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Para você fazer os experimento sugerido vai precisar do Arduino instalado</a:t>
            </a:r>
          </a:p>
          <a:p>
            <a:r>
              <a:rPr lang="pt-BR" dirty="0">
                <a:solidFill>
                  <a:srgbClr val="FF0000"/>
                </a:solidFill>
              </a:rPr>
              <a:t>A PK1 ligada na USB ou um Arduino Uno</a:t>
            </a:r>
          </a:p>
          <a:p>
            <a:r>
              <a:rPr lang="pt-BR" dirty="0">
                <a:solidFill>
                  <a:srgbClr val="FF0000"/>
                </a:solidFill>
              </a:rPr>
              <a:t>Identificar a COM atribuída pelo Windows</a:t>
            </a:r>
          </a:p>
          <a:p>
            <a:r>
              <a:rPr lang="pt-BR" dirty="0">
                <a:solidFill>
                  <a:srgbClr val="FF0000"/>
                </a:solidFill>
              </a:rPr>
              <a:t>Escolher Arduino Nano</a:t>
            </a:r>
          </a:p>
          <a:p>
            <a:r>
              <a:rPr lang="pt-BR" dirty="0">
                <a:solidFill>
                  <a:srgbClr val="FF0000"/>
                </a:solidFill>
              </a:rPr>
              <a:t>Escolher processador </a:t>
            </a:r>
            <a:r>
              <a:rPr lang="pt-BR" dirty="0" err="1">
                <a:solidFill>
                  <a:srgbClr val="FF0000"/>
                </a:solidFill>
              </a:rPr>
              <a:t>Old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err="1">
                <a:solidFill>
                  <a:srgbClr val="FF0000"/>
                </a:solidFill>
              </a:rPr>
              <a:t>bootloader</a:t>
            </a:r>
            <a:endParaRPr lang="pt-BR" dirty="0">
              <a:solidFill>
                <a:srgbClr val="FF0000"/>
              </a:solidFill>
            </a:endParaRPr>
          </a:p>
          <a:p>
            <a:r>
              <a:rPr lang="pt-BR" dirty="0">
                <a:solidFill>
                  <a:srgbClr val="FF0000"/>
                </a:solidFill>
              </a:rPr>
              <a:t>Baixar no site iotm3f.cc o sketch Pisca_PK1.ino</a:t>
            </a:r>
          </a:p>
          <a:p>
            <a:r>
              <a:rPr lang="pt-BR" b="1" dirty="0">
                <a:solidFill>
                  <a:srgbClr val="00B050"/>
                </a:solidFill>
              </a:rPr>
              <a:t>Pause o vídeo e instale o Arduino e baixe o sketch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13913FD-B5EB-4826-8895-1E0AE27456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2694" y="4334806"/>
            <a:ext cx="2891045" cy="2035104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13A53FF3-9F09-45E9-92B4-2DE0DC89A65E}"/>
              </a:ext>
            </a:extLst>
          </p:cNvPr>
          <p:cNvSpPr/>
          <p:nvPr/>
        </p:nvSpPr>
        <p:spPr>
          <a:xfrm>
            <a:off x="10203218" y="2821551"/>
            <a:ext cx="1234806" cy="355138"/>
          </a:xfrm>
          <a:prstGeom prst="rect">
            <a:avLst/>
          </a:prstGeom>
          <a:solidFill>
            <a:srgbClr val="00B05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6703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11D63883-3A56-47E1-A696-32BA04978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8975" y="2079020"/>
            <a:ext cx="1924050" cy="229552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2E2B3B-BD64-4E70-9A10-EF864A064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4. O que saber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D21103-FF48-4604-B825-0558FC6D5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2307"/>
            <a:ext cx="9455092" cy="415806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dirty="0">
                <a:solidFill>
                  <a:srgbClr val="FF0000"/>
                </a:solidFill>
              </a:rPr>
              <a:t>Teoria sobre o Arduino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>
                <a:solidFill>
                  <a:srgbClr val="FF0000"/>
                </a:solidFill>
              </a:rPr>
              <a:t>Bibliotecas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>
                <a:solidFill>
                  <a:srgbClr val="FF0000"/>
                </a:solidFill>
              </a:rPr>
              <a:t>Variáveis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>
                <a:solidFill>
                  <a:srgbClr val="FF0000"/>
                </a:solidFill>
              </a:rPr>
              <a:t>Setup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>
                <a:solidFill>
                  <a:srgbClr val="FF0000"/>
                </a:solidFill>
              </a:rPr>
              <a:t>Loop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>
                <a:solidFill>
                  <a:srgbClr val="FF0000"/>
                </a:solidFill>
              </a:rPr>
              <a:t>Explica o sketch</a:t>
            </a:r>
          </a:p>
          <a:p>
            <a:r>
              <a:rPr lang="pt-BR" dirty="0">
                <a:solidFill>
                  <a:srgbClr val="00B050"/>
                </a:solidFill>
              </a:rPr>
              <a:t>Pause o vídeo agora e analise o sketch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01755F2-D74C-44DF-92B3-6BA6509D9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7004" y="3400871"/>
            <a:ext cx="2784475" cy="2906201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10C8B0AF-16D1-467F-B447-DA9D9AB900B9}"/>
              </a:ext>
            </a:extLst>
          </p:cNvPr>
          <p:cNvSpPr/>
          <p:nvPr/>
        </p:nvSpPr>
        <p:spPr>
          <a:xfrm>
            <a:off x="10088975" y="3073862"/>
            <a:ext cx="1234806" cy="355138"/>
          </a:xfrm>
          <a:prstGeom prst="rect">
            <a:avLst/>
          </a:prstGeom>
          <a:solidFill>
            <a:srgbClr val="00B05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5859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835C267D-B3E9-4F5E-9C1C-325EB685A8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8975" y="2079020"/>
            <a:ext cx="1924050" cy="229552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E74E272-F346-415B-8AA4-3D3F8ECA1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5. O que fazer e obter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E6D7C7-6DAB-4115-A2F5-6A42D4554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2117"/>
            <a:ext cx="9026580" cy="4158066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Carregue o sketch Arduino Nano da PK1</a:t>
            </a:r>
          </a:p>
          <a:p>
            <a:r>
              <a:rPr lang="pt-BR" dirty="0">
                <a:solidFill>
                  <a:srgbClr val="FF0000"/>
                </a:solidFill>
              </a:rPr>
              <a:t>Ao carregar os LEDs devem estar sendo acionados de forma sequencial</a:t>
            </a:r>
          </a:p>
          <a:p>
            <a:r>
              <a:rPr lang="pt-BR" dirty="0">
                <a:solidFill>
                  <a:srgbClr val="00B050"/>
                </a:solidFill>
              </a:rPr>
              <a:t>Pause o vídeo e abra o sketch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AF76CE74-9BDB-4FC3-BC06-66707AD490F5}"/>
              </a:ext>
            </a:extLst>
          </p:cNvPr>
          <p:cNvSpPr/>
          <p:nvPr/>
        </p:nvSpPr>
        <p:spPr>
          <a:xfrm>
            <a:off x="10189044" y="3371751"/>
            <a:ext cx="1507335" cy="355138"/>
          </a:xfrm>
          <a:prstGeom prst="rect">
            <a:avLst/>
          </a:prstGeom>
          <a:solidFill>
            <a:srgbClr val="00B05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219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0553B830-27C0-4284-87BC-79ABD35A9A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8975" y="2079020"/>
            <a:ext cx="1924050" cy="229552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40DEAF9-5701-4334-B7CA-033E92D92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6. Interpretar 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71AB7B-9129-483E-AE42-36CD4DFBB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379144"/>
            <a:ext cx="8851084" cy="4158066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Agora os LEDs devem estar piscando</a:t>
            </a:r>
          </a:p>
          <a:p>
            <a:r>
              <a:rPr lang="pt-BR" dirty="0">
                <a:solidFill>
                  <a:srgbClr val="FF0000"/>
                </a:solidFill>
              </a:rPr>
              <a:t>Avalie como isto está acontecendo analisando o sketch do Arduino</a:t>
            </a:r>
          </a:p>
          <a:p>
            <a:r>
              <a:rPr lang="pt-BR" dirty="0">
                <a:solidFill>
                  <a:srgbClr val="FF0000"/>
                </a:solidFill>
              </a:rPr>
              <a:t>Entenda cada parte como funciona</a:t>
            </a:r>
          </a:p>
          <a:p>
            <a:r>
              <a:rPr lang="pt-BR" dirty="0">
                <a:solidFill>
                  <a:srgbClr val="00B050"/>
                </a:solidFill>
              </a:rPr>
              <a:t>Sugiro que pause e veja o sketch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834AA2E-B9B4-4AF0-8B0D-6D75B48E697A}"/>
              </a:ext>
            </a:extLst>
          </p:cNvPr>
          <p:cNvSpPr/>
          <p:nvPr/>
        </p:nvSpPr>
        <p:spPr>
          <a:xfrm>
            <a:off x="10141330" y="3652168"/>
            <a:ext cx="1819340" cy="355138"/>
          </a:xfrm>
          <a:prstGeom prst="rect">
            <a:avLst/>
          </a:prstGeom>
          <a:solidFill>
            <a:srgbClr val="00B05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878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54EBEAB8-33E6-4ADA-9D28-891E53411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8975" y="2079020"/>
            <a:ext cx="1924050" cy="229552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7A4F1B6-8B87-4D89-9B95-4398E0477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7 - Propor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6E9956-10FD-4CA4-B1F3-4BD5E6F39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9144"/>
            <a:ext cx="9299109" cy="4158066"/>
          </a:xfrm>
        </p:spPr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Agora que funcionou altere o intervalo de tempo que cada LED pisca com diferentes tempos para crie um outro efeito</a:t>
            </a:r>
          </a:p>
          <a:p>
            <a:r>
              <a:rPr lang="pt-BR" dirty="0">
                <a:solidFill>
                  <a:srgbClr val="FF0000"/>
                </a:solidFill>
              </a:rPr>
              <a:t>Diminua o intervalo de tempo que cada LED pisca para um valor que nosso olho já não percebe que está piscando</a:t>
            </a:r>
          </a:p>
          <a:p>
            <a:r>
              <a:rPr lang="pt-BR" dirty="0">
                <a:solidFill>
                  <a:srgbClr val="00B050"/>
                </a:solidFill>
              </a:rPr>
              <a:t>Anote qual o menor tempo para os LEDs parecerem acesos para nós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9CB6E84-D473-4068-81CF-BD5609B3B219}"/>
              </a:ext>
            </a:extLst>
          </p:cNvPr>
          <p:cNvSpPr/>
          <p:nvPr/>
        </p:nvSpPr>
        <p:spPr>
          <a:xfrm>
            <a:off x="10137309" y="3932385"/>
            <a:ext cx="968226" cy="355138"/>
          </a:xfrm>
          <a:prstGeom prst="rect">
            <a:avLst/>
          </a:prstGeom>
          <a:solidFill>
            <a:srgbClr val="00B05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9224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4E94E6-78FB-434F-B941-0EA74D96A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8725" y="3603171"/>
            <a:ext cx="9144000" cy="809625"/>
          </a:xfrm>
        </p:spPr>
        <p:txBody>
          <a:bodyPr>
            <a:normAutofit/>
          </a:bodyPr>
          <a:lstStyle/>
          <a:p>
            <a:r>
              <a:rPr lang="en-US" sz="4400" b="1" dirty="0">
                <a:hlinkClick r:id="rId2" action="ppaction://hlinkfile"/>
              </a:rPr>
              <a:t>iotm3f.cc</a:t>
            </a:r>
            <a:endParaRPr lang="pt-BR" sz="4400" b="1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2D05350-8353-4F11-9CD5-FCD36FBABF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0"/>
            <a:ext cx="6305550" cy="3603171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F6BB6C65-744C-498E-94CD-FFBC0EA509BA}"/>
              </a:ext>
            </a:extLst>
          </p:cNvPr>
          <p:cNvSpPr txBox="1">
            <a:spLocks/>
          </p:cNvSpPr>
          <p:nvPr/>
        </p:nvSpPr>
        <p:spPr>
          <a:xfrm>
            <a:off x="1150885" y="4647501"/>
            <a:ext cx="9890229" cy="947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err="1">
                <a:solidFill>
                  <a:srgbClr val="FF0000"/>
                </a:solidFill>
              </a:rPr>
              <a:t>Cadastre</a:t>
            </a:r>
            <a:r>
              <a:rPr lang="en-US" sz="4400" b="1" dirty="0">
                <a:solidFill>
                  <a:srgbClr val="FF0000"/>
                </a:solidFill>
              </a:rPr>
              <a:t>-se para </a:t>
            </a:r>
            <a:r>
              <a:rPr lang="en-US" sz="4400" b="1" dirty="0" err="1">
                <a:solidFill>
                  <a:srgbClr val="FF0000"/>
                </a:solidFill>
              </a:rPr>
              <a:t>gerar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minicursos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430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297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iotm3f.cc</vt:lpstr>
      <vt:lpstr>1. Para pensar</vt:lpstr>
      <vt:lpstr>2. Objetivo</vt:lpstr>
      <vt:lpstr>3. O que precisa</vt:lpstr>
      <vt:lpstr>4. O que saber</vt:lpstr>
      <vt:lpstr>5. O que fazer e obter</vt:lpstr>
      <vt:lpstr>6. Interpretar resultados</vt:lpstr>
      <vt:lpstr>7 - Propor</vt:lpstr>
      <vt:lpstr>iotm3f.cc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PREPARAR UM MINICURSO PARA IOTM3F</dc:title>
  <dc:creator>OMAR BRANQUINHO</dc:creator>
  <cp:lastModifiedBy>OMAR BRANQUINHO</cp:lastModifiedBy>
  <cp:revision>47</cp:revision>
  <dcterms:created xsi:type="dcterms:W3CDTF">2021-01-16T10:07:57Z</dcterms:created>
  <dcterms:modified xsi:type="dcterms:W3CDTF">2021-02-13T19:50:45Z</dcterms:modified>
</cp:coreProperties>
</file>